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5" r:id="rId2"/>
    <p:sldId id="547" r:id="rId3"/>
    <p:sldId id="664" r:id="rId4"/>
    <p:sldId id="665" r:id="rId5"/>
    <p:sldId id="666" r:id="rId6"/>
    <p:sldId id="667" r:id="rId7"/>
    <p:sldId id="668" r:id="rId8"/>
    <p:sldId id="669" r:id="rId9"/>
    <p:sldId id="670" r:id="rId10"/>
    <p:sldId id="671" r:id="rId11"/>
    <p:sldId id="672" r:id="rId12"/>
    <p:sldId id="673" r:id="rId13"/>
    <p:sldId id="674" r:id="rId14"/>
    <p:sldId id="675" r:id="rId15"/>
    <p:sldId id="676" r:id="rId16"/>
    <p:sldId id="677" r:id="rId17"/>
    <p:sldId id="678" r:id="rId18"/>
    <p:sldId id="679" r:id="rId19"/>
    <p:sldId id="680" r:id="rId20"/>
    <p:sldId id="681" r:id="rId21"/>
    <p:sldId id="682" r:id="rId22"/>
    <p:sldId id="683" r:id="rId23"/>
    <p:sldId id="684" r:id="rId24"/>
    <p:sldId id="685" r:id="rId25"/>
    <p:sldId id="686" r:id="rId26"/>
    <p:sldId id="687" r:id="rId27"/>
    <p:sldId id="688" r:id="rId28"/>
    <p:sldId id="689" r:id="rId29"/>
    <p:sldId id="690" r:id="rId30"/>
    <p:sldId id="691" r:id="rId31"/>
    <p:sldId id="695" r:id="rId32"/>
    <p:sldId id="696" r:id="rId33"/>
    <p:sldId id="697" r:id="rId34"/>
    <p:sldId id="698" r:id="rId35"/>
    <p:sldId id="699" r:id="rId36"/>
    <p:sldId id="700" r:id="rId3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1"/>
    <p:restoredTop sz="94694"/>
  </p:normalViewPr>
  <p:slideViewPr>
    <p:cSldViewPr>
      <p:cViewPr varScale="1">
        <p:scale>
          <a:sx n="128" d="100"/>
          <a:sy n="128" d="100"/>
        </p:scale>
        <p:origin x="20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636D43-D4F4-AB4E-AC08-0011D3F21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3F377-C4BF-C342-9D3E-D159FB3BD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04ABA-2208-49CA-8BD0-B401195A0249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63FDF-4463-7545-9D53-2AF07D94C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EECE9-BEA4-8D4F-BB5D-165935CE3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0470E9-0BD7-4EF5-954D-CA04848F1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6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E8B53-C945-9B4E-8BA5-8439CE784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CC8F6-4C31-0E4B-BD60-FD0E576C3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2FC689-A490-4362-BF79-8815AF491FB8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D4D84-9CCF-B443-81F4-997B5E730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8835CA-22C6-E24B-BD16-CFC68438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1DA21-F2E3-1F49-A83A-0FB30DEECB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49AF-FF85-9949-9A6D-9C08E7101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87940F-35EC-40EB-9131-D6D871D4E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53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124E0847-1D0A-944E-8E69-022C7596A7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EBA0688E-F3BE-A541-89B1-8A1D7FA15D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CF611E1-06A8-834D-B0D6-D9122B738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F0D062-83ED-2B45-9AE1-C362A88FA8AE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6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C41FEBE8-2EF5-4D44-91C8-EE2F9A3BE1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9E844F77-A96F-7A45-BA01-53CB543540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023D6AE3-617F-C244-BEE1-48E512D4D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B1811B-D8AB-3741-9F12-0DB402A0970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3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98F63E2D-E017-6D47-9EB2-656AE89F0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0D2376C4-80B1-B845-9CCB-B6716C825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49842C64-6F5B-1044-A2FB-CE99BDE2D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08AD10-A441-C34A-8ED5-A59818826C79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28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A6F9304C-8603-3845-9006-CD84A24D84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84BA7CD6-8443-6841-A972-AF539698AA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2A932D06-CEC2-6440-AB63-9334A073E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2EA235-1161-1343-B084-D918A4F61C7E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214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9508C3F6-8090-4D4D-AC56-88779A2AAC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8277C706-4B10-F444-91BC-12805F7831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5A1FB0F0-1E99-0046-9A3A-153106BDA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DF0168-E243-6C41-B562-403F24A6D1F8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187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C0F4BA7A-5DE8-3A4E-8454-2EE8C610B0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BFC33D30-E46A-6548-BFD5-2ECEB8879B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2B35C0D6-7233-A54F-A866-5ABF85D9C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A99256-9CD8-EA45-A212-5200AA9E5C5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991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5D4AD491-601C-5A4C-9E74-578736FA21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7279856F-B5E1-DB4F-B27A-0D03A9A0F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BE5AFC31-7CF5-E546-B12F-53D6CFF7B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BE4D68-3B58-3B4C-B9B8-3D94C0163775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81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934C002B-86B3-4144-9BEE-3A366BBF23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4DFDC6B8-624F-BE45-9419-9FA12D4F96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7DE19FAF-D98E-BE48-AF17-10F921696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3D6BEF-6DCC-A949-8DFE-B36ACD79048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936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A6C661CF-8B17-BC49-B86C-F9924F735C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DA8DA9C8-CC34-E34C-827D-453AC23056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7D761410-464E-A748-A929-6E2E736B8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504472-4EAE-5847-A56E-57F6AA91F49D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29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89950D9E-0F53-504C-B7B5-D0649C163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480C50-0774-B54C-8290-E7BC5382B571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41BC7FC9-B4FD-B643-823C-963E146A8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8F2BB44-4B04-AF42-B446-3496D043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4-8 </a:t>
            </a:r>
            <a:r>
              <a:rPr lang="en-US" altLang="en-US"/>
              <a:t>The basis of modified dihybrid F</a:t>
            </a:r>
            <a:r>
              <a:rPr lang="en-US" altLang="en-US" baseline="30000"/>
              <a:t>2</a:t>
            </a:r>
            <a:r>
              <a:rPr lang="en-US" altLang="en-US"/>
              <a:t> phenotypic ratios, resulting from crosses between doubly heterozygous F</a:t>
            </a:r>
            <a:r>
              <a:rPr lang="en-US" altLang="en-US" baseline="30000"/>
              <a:t>1</a:t>
            </a:r>
            <a:r>
              <a:rPr lang="en-US" altLang="en-US"/>
              <a:t> individuals. The four groupings of the F</a:t>
            </a:r>
            <a:r>
              <a:rPr lang="en-US" altLang="en-US" baseline="30000"/>
              <a:t>2</a:t>
            </a:r>
            <a:r>
              <a:rPr lang="en-US" altLang="en-US"/>
              <a:t> genotypes shown in Figure 4–7 and across the top of this figure are combined in various ways to produce these ratios.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9547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39D85EA-4E02-D94E-B963-7847E2D4F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3B5C-8A3C-9145-8FE5-2C686276BC3C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33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F1A6A09-4512-D24F-AA45-5F327D36F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F54194F-4F83-6843-A5C4-31A5DAB42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25-2 </a:t>
            </a:r>
            <a:r>
              <a:rPr lang="en-US" altLang="en-US"/>
              <a:t>How the multiple-factor hypothesis counts for the 1:4:6:4:1 phenotypic ratio of grain color when all alleles designated by an uppercase letter are additive and contribute an equal amount of pigment to the phenotype.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47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B1636372-17B0-EF46-B6F1-43D13FC931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47188A31-6CDF-F74B-863A-2F90DBA710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273D1A40-90F2-7949-B713-043B773E0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C782EE-0297-814A-B5A0-5B35E9EBAD42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20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16912D71-CF84-044D-BEC1-493F4EEF1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46E32C-6614-8C48-AAB8-4B1D3C5BABAD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34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155F2DE-B109-734E-837F-05B158542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3F3589-8C22-CB44-9CF3-A8B965ACD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25-3 </a:t>
            </a:r>
            <a:r>
              <a:rPr lang="en-US" altLang="en-US"/>
              <a:t>The results of crossing two heterozygotes when polygenic inheritance is in operation with 1–5 gene pairs. Each histogram bar indicates a distinct F2 phenotypic class from one extreme (left end) to the other extreme (right end). Each phenotype results from a different number of additive alleles.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94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ADA28EB9-62D9-F449-AD44-4052B89B5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D4D0C4D2-9CEF-974E-BD25-B49E3C115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F5D764EC-66AB-1A42-83F4-8A3E566B3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0E4873-8CA2-A343-BDDE-E1B2F88FB58F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3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89CE9E06-37C4-C343-B227-9B8C3DF857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1D462AAE-67D9-4143-92D6-19A707491B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EE9B61A7-7387-B44D-9C0E-D5641C282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909286-802E-7A42-97BF-664B5853557A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18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E169AA0D-44FB-CA4A-9727-C45EBC5691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33182A36-067C-F648-99F9-90A0ACB3A5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197CD56-6504-A74C-95CD-958455E6E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5C58FC-B37F-B149-9F66-C6E55BD5F94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80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051B64B6-665D-A345-B6C0-30A01584AE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380CB34B-F7FE-4744-900A-9ADCDED91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17B85F73-4DC5-DA45-A426-D88C5785E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1BEFA8-2B71-3645-A703-30A1CB7E73D6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63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4C51D8C3-3ADD-C644-916E-7620191383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458AE939-6F72-314B-A58F-C6661A9517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D1DD0A4B-401D-514E-A126-3D8B522D6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AC75B9-C760-DB4E-9A7E-AE42E0DC667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32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B667AF54-B612-4143-8042-3621505280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CDE5ACAC-7B06-0D4C-9EBE-141CC9149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589E4B16-E2D0-0B47-9877-FA8E8A944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D71D36-59AB-4741-8A57-9083CF670F82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76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C53307B5-21AC-E444-B243-B923DEBAC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71F69196-E979-EF40-B3E4-CF9033CB21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EAA5B51A-98DD-8B4A-B83F-223379F1F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57EADA-4D8B-834A-B6D4-3AD4FF1C9EC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65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8F71-9C4E-44A9-A342-783EC693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04D5-5054-435A-A211-32CD5B3D5E5D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BB5E-D1F8-4EB1-8653-82A34B16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8BA6-8061-4ABF-BC57-3FC4EFD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F650-B2BA-48EC-B475-ACB76B60B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0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FF34-4300-4A97-A66B-5A98290D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7BEB-3793-43E6-BB96-D0FCC118C386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E483-C158-4B52-B6DD-FA99660B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8FA5-D978-46F6-96B6-D823C63F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0353-0CCE-441F-A7C0-9E244E7A0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62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5A78-3DDB-4BBA-AD10-3AAF3B1D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BF4B-9E97-4408-9E11-C7B468A16FEC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8F81-C685-4CCF-B435-91EE6C16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830E-4619-4A14-9F11-549010C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0414-6EE9-4F62-AA21-B423E6F76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7C6D-CBBF-4323-9839-58BC457D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1B3-B5EB-4EFE-A9A1-1EC9C37A7AA1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48139-B5C4-47F2-894F-1FABCC2A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1372-F2B8-47FC-B034-12D281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C966-C393-4FB6-8B81-744FE7AD1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0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110B-DD2E-4C9C-B63D-9C2743B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1B45-374B-4E7C-B936-92FA5156DC17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AD27-F437-4B2D-ABD6-830E1F89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26FE-5930-4227-9741-A2667DA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95AE-171A-453F-9A65-31BCA20B1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67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829377-EF70-4249-8F76-35F586ED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B9A3-1802-4C8B-BAC6-3411A542377A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939EFF-AD78-44B0-A35B-480E720B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93D91-5D54-471C-B67F-28BBFECD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261B-1930-42CF-A1BD-829161082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5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2211FA-53D8-4753-9CA0-A7195493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4061-C2BC-4AC5-AA68-91FF970BD6ED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AC4C7C-55F4-43BD-B5AD-2A1FAD16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588CB8-66C9-4FE7-93A8-D2048D05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6CD8-FB1A-45D0-9793-0AF4F90E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BFB474-8A2F-4023-B92D-9F7A516F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140B-9DD2-4419-9BF7-D27D53144A62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B87FAB-BC2C-4EEE-A12C-3D2AE876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24F4C0-F271-4B46-8925-7170984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0669-8593-467E-B722-38AFBB852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3D189-F66D-4950-A895-185334F8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1116-D968-4423-940B-16E3CAC5A774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24DE60-65A3-42ED-AF2A-1DE5E349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CAFE95-8D5D-40A1-9119-52F27AC9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4A43-0D9C-4EA2-BFE0-32EE84EA6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F52DE7-5B78-4CE1-A79D-A4F17BB4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AEBA-562D-48D4-A2A9-2102C7685962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FD1CC-643F-4EA6-B348-C1133530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98ACFE-1129-4639-870C-486A9AC5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481C-81C0-4A20-84F1-2120ADB1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01D9B9-526D-411F-96A4-8BB32B0C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4038-7BCD-488E-BEE3-40BF2B2189AE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3F24A2-B383-42A2-B93D-3C6178D9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F1B2C6-230E-4670-9FD1-534E1CC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9F5D-27B3-40E8-A66C-354AA23D2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E618B5-F462-420B-A633-0897308108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F4E343-45D3-4902-802F-1B21B589E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09AD-38E2-5342-AB79-0B062BB33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70F369-C911-4CFF-9130-84EABB09D334}" type="datetimeFigureOut">
              <a:rPr lang="en-US" altLang="en-US"/>
              <a:pPr>
                <a:defRPr/>
              </a:pPr>
              <a:t>10/22/19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167A-C6C4-9148-8C85-A40DC8FB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FACB-30E1-774C-9284-202A4CC2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3860FF-4679-46A8-A755-F2C5FE14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n.com/2017/01/24/health/biracial-twins-illinois-trnd/index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26ED0D5-7FC6-4CA1-BC65-B2248FD0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/>
              </a:rPr>
              <a:t>Lecture 20</a:t>
            </a:r>
            <a:br>
              <a:rPr lang="en-US" altLang="en-US" dirty="0"/>
            </a:br>
            <a:r>
              <a:rPr lang="en-US" altLang="en-US" dirty="0">
                <a:ea typeface="MS PGothic"/>
              </a:rPr>
              <a:t>October 18, 2019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0B3BB630-F523-3E4C-9710-40C1DE4F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Lab tomorrow---using class data as a sample of a population.  Also working with </a:t>
            </a:r>
            <a:r>
              <a:rPr lang="en-US" i="1" dirty="0">
                <a:ea typeface="MS PGothic" charset="0"/>
              </a:rPr>
              <a:t>cv y f </a:t>
            </a:r>
            <a:r>
              <a:rPr lang="en-US" dirty="0">
                <a:ea typeface="MS PGothic" charset="0"/>
              </a:rPr>
              <a:t>females for our cross. </a:t>
            </a:r>
          </a:p>
          <a:p>
            <a:pPr marL="457200" lvl="1" indent="0">
              <a:buNone/>
              <a:defRPr/>
            </a:pPr>
            <a:endParaRPr lang="en-US" b="1" dirty="0">
              <a:ea typeface="MS PGothic" charset="0"/>
            </a:endParaRPr>
          </a:p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Looking ahead.  I will be out of town, Nov. 25</a:t>
            </a:r>
            <a:r>
              <a:rPr lang="en-US" baseline="30000" dirty="0">
                <a:ea typeface="MS PGothic" charset="0"/>
              </a:rPr>
              <a:t>th</a:t>
            </a:r>
            <a:r>
              <a:rPr lang="en-US" dirty="0">
                <a:ea typeface="MS PGothic" charset="0"/>
              </a:rPr>
              <a:t>.</a:t>
            </a:r>
          </a:p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I am moving Exam 3 </a:t>
            </a:r>
            <a:r>
              <a:rPr lang="en-US" dirty="0">
                <a:highlight>
                  <a:srgbClr val="FFFF00"/>
                </a:highlight>
                <a:ea typeface="MS PGothic" charset="0"/>
              </a:rPr>
              <a:t>from</a:t>
            </a:r>
            <a:r>
              <a:rPr lang="en-US" dirty="0">
                <a:ea typeface="MS PGothic" charset="0"/>
              </a:rPr>
              <a:t> Nov. 18</a:t>
            </a:r>
            <a:r>
              <a:rPr lang="en-US" baseline="30000" dirty="0">
                <a:ea typeface="MS PGothic" charset="0"/>
              </a:rPr>
              <a:t>th </a:t>
            </a:r>
            <a:r>
              <a:rPr lang="en-US" dirty="0">
                <a:highlight>
                  <a:srgbClr val="FFFF00"/>
                </a:highlight>
                <a:ea typeface="MS PGothic" charset="0"/>
              </a:rPr>
              <a:t>to</a:t>
            </a:r>
            <a:r>
              <a:rPr lang="en-US" dirty="0">
                <a:ea typeface="MS PGothic" charset="0"/>
              </a:rPr>
              <a:t> Nov. 22. (That means no Genetics lecture or lab all of Thanksgiving week).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6088D530-39A6-904C-838C-FCEC12B0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Molecular mechanism?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574DC80B-762B-E740-88CD-F3069FEF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altLang="en-US"/>
              <a:t>B gene controls production of pigment. Black is dominant to brown.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B_ = black pigment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bb  = brown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A second gene, A, controls expression of any pigment.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A_  (allows proper expression of the B/b alleles)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aa (masks expression of B/b alleles---fur appears yellow/white)</a:t>
            </a:r>
          </a:p>
        </p:txBody>
      </p:sp>
    </p:spTree>
    <p:extLst>
      <p:ext uri="{BB962C8B-B14F-4D97-AF65-F5344CB8AC3E}">
        <p14:creationId xmlns:p14="http://schemas.microsoft.com/office/powerpoint/2010/main" val="249146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C194CBC0-26F6-734D-B6C0-F38EF7F6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944E1940-16CA-DA4B-8CF8-EB3016BCA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9:3:4 (3+1)</a:t>
            </a:r>
            <a:r>
              <a:rPr lang="en-US" altLang="en-US"/>
              <a:t>  is an indication that a trait is controlled by 2 genes and shows </a:t>
            </a:r>
            <a:r>
              <a:rPr lang="en-US" altLang="en-US">
                <a:solidFill>
                  <a:srgbClr val="FF0000"/>
                </a:solidFill>
              </a:rPr>
              <a:t>recessive epistasis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/>
              <a:t>Mouse coat color works similarly---see </a:t>
            </a:r>
            <a:r>
              <a:rPr lang="en-US" altLang="en-US" b="1"/>
              <a:t>p.83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3 coat colors Agouti, black and white (albino)</a:t>
            </a:r>
          </a:p>
        </p:txBody>
      </p:sp>
    </p:spTree>
    <p:extLst>
      <p:ext uri="{BB962C8B-B14F-4D97-AF65-F5344CB8AC3E}">
        <p14:creationId xmlns:p14="http://schemas.microsoft.com/office/powerpoint/2010/main" val="335417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FBA8B3F1-23D1-FB4B-B082-9ADE9EF8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Dominant epistasis…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0DFA71A8-7FBD-7446-9F18-0E774375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Similar phenomenon, but in this case a dominant allele masks/modifies expression of a second gene.</a:t>
            </a:r>
          </a:p>
          <a:p>
            <a:endParaRPr lang="en-US" altLang="en-US"/>
          </a:p>
          <a:p>
            <a:pPr lvl="1"/>
            <a:r>
              <a:rPr lang="en-US" altLang="en-US"/>
              <a:t>Summer squash color.  </a:t>
            </a:r>
          </a:p>
          <a:p>
            <a:pPr lvl="2"/>
            <a:r>
              <a:rPr lang="en-US" altLang="en-US"/>
              <a:t>Controlled by 2 genes, A and B</a:t>
            </a:r>
          </a:p>
          <a:p>
            <a:pPr lvl="3"/>
            <a:r>
              <a:rPr lang="en-US" altLang="en-US"/>
              <a:t>Gene B controls color-- yellow is dominant to green.</a:t>
            </a:r>
          </a:p>
          <a:p>
            <a:pPr lvl="3"/>
            <a:r>
              <a:rPr lang="en-US" altLang="en-US"/>
              <a:t>Dominant A allele give white fruit regardless of alleles of second gene B</a:t>
            </a:r>
          </a:p>
        </p:txBody>
      </p:sp>
    </p:spTree>
    <p:extLst>
      <p:ext uri="{BB962C8B-B14F-4D97-AF65-F5344CB8AC3E}">
        <p14:creationId xmlns:p14="http://schemas.microsoft.com/office/powerpoint/2010/main" val="76606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51B6CE1C-47BE-7547-88A6-3F8E2465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Prediction?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6F9AD6E9-26AD-1740-A6A8-2981E3E6F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 Cross 2  heterozygous plants giving white squash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			AaBb  X AaBb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9 A__B__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3 A__bb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3 aa B__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1 aa bb</a:t>
            </a:r>
          </a:p>
        </p:txBody>
      </p:sp>
    </p:spTree>
    <p:extLst>
      <p:ext uri="{BB962C8B-B14F-4D97-AF65-F5344CB8AC3E}">
        <p14:creationId xmlns:p14="http://schemas.microsoft.com/office/powerpoint/2010/main" val="113841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584394B8-007F-F74C-B06E-92A73034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274638"/>
            <a:ext cx="8229600" cy="1143000"/>
          </a:xfrm>
        </p:spPr>
        <p:txBody>
          <a:bodyPr/>
          <a:lstStyle/>
          <a:p>
            <a:r>
              <a:rPr lang="en-US" altLang="en-US"/>
              <a:t>Prediction?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5D506CE0-F7FE-8C4D-B871-4E89B0E25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 Cross 2  heterozygous plants giving white squash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			AaBb  X AaBb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9 A__B__  		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3 A__bb					12 white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3 aa B__			3 yellow	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1 aa bb			1 green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3C1EEC-2432-5E42-B068-A2B26D389A2A}"/>
              </a:ext>
            </a:extLst>
          </p:cNvPr>
          <p:cNvCxnSpPr/>
          <p:nvPr/>
        </p:nvCxnSpPr>
        <p:spPr>
          <a:xfrm>
            <a:off x="2743200" y="4038600"/>
            <a:ext cx="12954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FEFB1D-31C2-8141-8D5C-7E539F5AE62F}"/>
              </a:ext>
            </a:extLst>
          </p:cNvPr>
          <p:cNvCxnSpPr/>
          <p:nvPr/>
        </p:nvCxnSpPr>
        <p:spPr>
          <a:xfrm flipV="1">
            <a:off x="2725738" y="4419600"/>
            <a:ext cx="12954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1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8B70028E-4D05-7244-BBC9-A284862C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BADEE57D-1D34-8847-AAD6-38E66D6C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12:3:1</a:t>
            </a:r>
            <a:r>
              <a:rPr lang="en-US" altLang="en-US"/>
              <a:t>  common indicator of </a:t>
            </a:r>
            <a:r>
              <a:rPr lang="en-US" altLang="en-US">
                <a:solidFill>
                  <a:srgbClr val="FF0000"/>
                </a:solidFill>
              </a:rPr>
              <a:t>dominant epistasis. 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Molecular mechanism? Squash color is controlled by a gene (B) where yellow is dominant over green.   A dominant allele of a second  gene (A)  overrides pigment production of any genotype at the (B) gene.</a:t>
            </a:r>
          </a:p>
        </p:txBody>
      </p:sp>
    </p:spTree>
    <p:extLst>
      <p:ext uri="{BB962C8B-B14F-4D97-AF65-F5344CB8AC3E}">
        <p14:creationId xmlns:p14="http://schemas.microsoft.com/office/powerpoint/2010/main" val="386722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9B746D5C-D983-B341-B8EF-FC6202FA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 of a 2-gene trait</a:t>
            </a: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8B9DDCD1-8048-C149-8534-544576153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Flower color in sweet pea (not garden pea)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Observed by William Bateson and Reginald Punnett—Yes he did experiments, not just squares! </a:t>
            </a:r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3E04DF84-9F3C-CF47-808C-3155402E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25675"/>
            <a:ext cx="289083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142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6">
            <a:extLst>
              <a:ext uri="{FF2B5EF4-FFF2-40B4-BE49-F238E27FC236}">
                <a16:creationId xmlns:a16="http://schemas.microsoft.com/office/drawing/2014/main" id="{CD7A7017-C202-2341-B082-703DFD58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Experiment..</a:t>
            </a:r>
          </a:p>
        </p:txBody>
      </p:sp>
      <p:sp>
        <p:nvSpPr>
          <p:cNvPr id="77826" name="Content Placeholder 7">
            <a:extLst>
              <a:ext uri="{FF2B5EF4-FFF2-40B4-BE49-F238E27FC236}">
                <a16:creationId xmlns:a16="http://schemas.microsoft.com/office/drawing/2014/main" id="{043E250D-04B7-C54C-9A2F-6382B0ED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altLang="en-US" dirty="0"/>
              <a:t>Crossed 2 true-breeding strains of </a:t>
            </a:r>
            <a:r>
              <a:rPr lang="en-US" altLang="en-US" u="sng" dirty="0"/>
              <a:t>white</a:t>
            </a:r>
            <a:r>
              <a:rPr lang="en-US" altLang="en-US" dirty="0"/>
              <a:t>-flowered sweet peas</a:t>
            </a:r>
          </a:p>
          <a:p>
            <a:pPr marL="342900" lvl="2" indent="-342900"/>
            <a:endParaRPr lang="en-US" altLang="en-US" dirty="0"/>
          </a:p>
          <a:p>
            <a:pPr marL="342900" lvl="2" indent="-342900"/>
            <a:endParaRPr lang="en-US" altLang="en-US" dirty="0"/>
          </a:p>
          <a:p>
            <a:pPr marL="1257300" lvl="4" indent="-342900">
              <a:buFont typeface="Arial" panose="020B0604020202020204" pitchFamily="34" charset="0"/>
              <a:buNone/>
            </a:pPr>
            <a:endParaRPr lang="en-US" altLang="en-US" dirty="0"/>
          </a:p>
          <a:p>
            <a:pPr marL="342900" lvl="2" indent="-342900">
              <a:buFont typeface="Arial" panose="020B0604020202020204" pitchFamily="34" charset="0"/>
              <a:buNone/>
            </a:pPr>
            <a:r>
              <a:rPr lang="en-US" altLang="en-US" dirty="0"/>
              <a:t>			F1  	All </a:t>
            </a:r>
            <a:r>
              <a:rPr lang="en-US" altLang="en-US" u="sng" dirty="0"/>
              <a:t>purple!  </a:t>
            </a:r>
            <a:r>
              <a:rPr lang="en-US" altLang="en-US" sz="1800" u="sng" dirty="0"/>
              <a:t>(What do you know about the genotype)</a:t>
            </a:r>
          </a:p>
          <a:p>
            <a:pPr marL="342900" lvl="2" indent="-342900">
              <a:buFont typeface="Arial" panose="020B0604020202020204" pitchFamily="34" charset="0"/>
              <a:buNone/>
            </a:pPr>
            <a:endParaRPr lang="en-US" altLang="en-US" u="sng" dirty="0"/>
          </a:p>
          <a:p>
            <a:pPr marL="342900" lvl="2" indent="-342900">
              <a:buFont typeface="Arial" panose="020B0604020202020204" pitchFamily="34" charset="0"/>
              <a:buNone/>
            </a:pPr>
            <a:endParaRPr lang="en-US" altLang="en-US" u="sng" dirty="0"/>
          </a:p>
          <a:p>
            <a:pPr marL="342900" lvl="2" indent="-342900">
              <a:buFont typeface="Arial" panose="020B0604020202020204" pitchFamily="34" charset="0"/>
              <a:buNone/>
            </a:pPr>
            <a:endParaRPr lang="en-US" altLang="en-US" u="sng" dirty="0"/>
          </a:p>
          <a:p>
            <a:pPr marL="342900" lvl="2" indent="-342900">
              <a:buFont typeface="Arial" panose="020B0604020202020204" pitchFamily="34" charset="0"/>
              <a:buNone/>
            </a:pPr>
            <a:r>
              <a:rPr lang="en-US" altLang="en-US" dirty="0"/>
              <a:t>			F2	9 </a:t>
            </a:r>
            <a:r>
              <a:rPr lang="en-US" altLang="en-US" u="sng" dirty="0"/>
              <a:t>purple</a:t>
            </a:r>
            <a:r>
              <a:rPr lang="en-US" altLang="en-US" dirty="0"/>
              <a:t>:7 </a:t>
            </a:r>
            <a:r>
              <a:rPr lang="en-US" altLang="en-US" u="sng" dirty="0"/>
              <a:t>white</a:t>
            </a:r>
          </a:p>
          <a:p>
            <a:endParaRPr lang="en-US" alt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3C649A-AB89-A947-99B3-E6A04A6A9210}"/>
              </a:ext>
            </a:extLst>
          </p:cNvPr>
          <p:cNvCxnSpPr/>
          <p:nvPr/>
        </p:nvCxnSpPr>
        <p:spPr>
          <a:xfrm rot="5400000">
            <a:off x="3621088" y="2781300"/>
            <a:ext cx="8366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D83A53-7FDF-6543-9CF4-0238C665E52F}"/>
              </a:ext>
            </a:extLst>
          </p:cNvPr>
          <p:cNvCxnSpPr/>
          <p:nvPr/>
        </p:nvCxnSpPr>
        <p:spPr>
          <a:xfrm rot="5400000">
            <a:off x="3543301" y="4229100"/>
            <a:ext cx="83661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81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61AE2262-F2C6-064F-898D-6C4EA573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Explanation?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7BCC83EC-5AF4-734A-8C8A-0B7E065C7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/>
          <a:lstStyle/>
          <a:p>
            <a:r>
              <a:rPr lang="en-US" altLang="en-US"/>
              <a:t>9:7 ratio</a:t>
            </a:r>
          </a:p>
          <a:p>
            <a:pPr lvl="1"/>
            <a:r>
              <a:rPr lang="en-US" altLang="en-US"/>
              <a:t>Ratio in 16</a:t>
            </a:r>
            <a:r>
              <a:rPr lang="en-US" altLang="en-US" baseline="30000"/>
              <a:t>th</a:t>
            </a:r>
            <a:r>
              <a:rPr lang="en-US" altLang="en-US"/>
              <a:t> s suggests 2 genes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9 A__B__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3 A__bb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3 aa B__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1 aa bb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Bateson and Punnet proposed that purple flowers require </a:t>
            </a:r>
            <a:r>
              <a:rPr lang="en-US" altLang="en-US" u="sng"/>
              <a:t>both</a:t>
            </a:r>
            <a:r>
              <a:rPr lang="en-US" altLang="en-US"/>
              <a:t> genes must have at least one dominant allele.</a:t>
            </a:r>
          </a:p>
        </p:txBody>
      </p:sp>
    </p:spTree>
    <p:extLst>
      <p:ext uri="{BB962C8B-B14F-4D97-AF65-F5344CB8AC3E}">
        <p14:creationId xmlns:p14="http://schemas.microsoft.com/office/powerpoint/2010/main" val="390713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9C42B907-E9CB-1E49-91CE-0595D200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22" name="Content Placeholder 2">
            <a:extLst>
              <a:ext uri="{FF2B5EF4-FFF2-40B4-BE49-F238E27FC236}">
                <a16:creationId xmlns:a16="http://schemas.microsoft.com/office/drawing/2014/main" id="{DC6E9CF7-178A-3844-B611-886423FEE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76800"/>
          </a:xfrm>
        </p:spPr>
        <p:txBody>
          <a:bodyPr/>
          <a:lstStyle/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9 A__B__		purple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3 </a:t>
            </a:r>
            <a:r>
              <a:rPr lang="en-US" altLang="en-US" dirty="0" err="1"/>
              <a:t>A__bb</a:t>
            </a: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3 aa B__			           white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1 aa bb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Proposed mechanism of biochemical pathway…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			      </a:t>
            </a:r>
            <a:r>
              <a:rPr lang="en-US" altLang="en-US" sz="2000" b="1" dirty="0"/>
              <a:t>gene A protein</a:t>
            </a:r>
            <a:r>
              <a:rPr lang="en-US" altLang="en-US" b="1" dirty="0"/>
              <a:t>		</a:t>
            </a:r>
            <a:r>
              <a:rPr lang="en-US" altLang="en-US" sz="2000" b="1" dirty="0"/>
              <a:t>gene B protein</a:t>
            </a:r>
            <a:r>
              <a:rPr lang="en-US" altLang="en-US" b="1" dirty="0"/>
              <a:t>	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000" b="1" dirty="0"/>
              <a:t>pigment precursor	     intermediate product		final product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000" b="1" dirty="0"/>
              <a:t>(colorless)			(colorless)	            (purple pigment)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BAEA8B-3899-DB42-A626-2AE2ED0C4F31}"/>
              </a:ext>
            </a:extLst>
          </p:cNvPr>
          <p:cNvCxnSpPr/>
          <p:nvPr/>
        </p:nvCxnSpPr>
        <p:spPr>
          <a:xfrm>
            <a:off x="2514600" y="2514600"/>
            <a:ext cx="12954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AE286-3B26-9546-9CC2-4E14A5F85581}"/>
              </a:ext>
            </a:extLst>
          </p:cNvPr>
          <p:cNvCxnSpPr/>
          <p:nvPr/>
        </p:nvCxnSpPr>
        <p:spPr>
          <a:xfrm flipV="1">
            <a:off x="2438400" y="2895600"/>
            <a:ext cx="13716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483D69-BCD1-8443-A84C-5E32FDFB8E9C}"/>
              </a:ext>
            </a:extLst>
          </p:cNvPr>
          <p:cNvCxnSpPr/>
          <p:nvPr/>
        </p:nvCxnSpPr>
        <p:spPr>
          <a:xfrm flipV="1">
            <a:off x="2438400" y="2895600"/>
            <a:ext cx="13716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8D742E-C8F4-B845-B6ED-DC5D4F1BDDC8}"/>
              </a:ext>
            </a:extLst>
          </p:cNvPr>
          <p:cNvCxnSpPr/>
          <p:nvPr/>
        </p:nvCxnSpPr>
        <p:spPr>
          <a:xfrm>
            <a:off x="2895600" y="54102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DFD9D0-DAAA-8B4B-996D-2B04E228D13A}"/>
              </a:ext>
            </a:extLst>
          </p:cNvPr>
          <p:cNvCxnSpPr/>
          <p:nvPr/>
        </p:nvCxnSpPr>
        <p:spPr>
          <a:xfrm>
            <a:off x="5867400" y="54102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8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6C35-2E8E-0B4F-A5AC-47FB8704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17A5-7AF9-4D43-B9E8-BA5DF27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Lethal alleles</a:t>
            </a:r>
          </a:p>
          <a:p>
            <a:pPr marL="0" indent="0">
              <a:buNone/>
            </a:pPr>
            <a:r>
              <a:rPr lang="en-US" dirty="0"/>
              <a:t>2-gene traits</a:t>
            </a:r>
          </a:p>
          <a:p>
            <a:pPr marL="0" indent="0">
              <a:buNone/>
            </a:pPr>
            <a:r>
              <a:rPr lang="en-US" dirty="0"/>
              <a:t>Epistasis in 2-gene traits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1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743B07CA-D5E7-2E4B-B9A7-30FAD261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0E4E7A2F-D2A2-1A4D-99EC-8AE2ABD4A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Sweet pea color genes give an example of 2 mutant alleles causing the same phenotype.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aaB_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A_bb			</a:t>
            </a:r>
            <a:r>
              <a:rPr lang="en-US" altLang="en-US" u="sng"/>
              <a:t>white</a:t>
            </a:r>
            <a:r>
              <a:rPr lang="en-US" altLang="en-US"/>
              <a:t> due to aa </a:t>
            </a:r>
            <a:r>
              <a:rPr lang="en-US" altLang="en-US" u="sng"/>
              <a:t>or</a:t>
            </a:r>
            <a:r>
              <a:rPr lang="en-US" altLang="en-US"/>
              <a:t> bb genotype (Due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Aabb			a lack of wild-type A or B allele)</a:t>
            </a:r>
          </a:p>
          <a:p>
            <a:endParaRPr lang="en-US" alt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C469D25-4599-BE46-B272-67628DB9607E}"/>
              </a:ext>
            </a:extLst>
          </p:cNvPr>
          <p:cNvSpPr/>
          <p:nvPr/>
        </p:nvSpPr>
        <p:spPr>
          <a:xfrm>
            <a:off x="1981200" y="3505200"/>
            <a:ext cx="152400" cy="1524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5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6">
            <a:extLst>
              <a:ext uri="{FF2B5EF4-FFF2-40B4-BE49-F238E27FC236}">
                <a16:creationId xmlns:a16="http://schemas.microsoft.com/office/drawing/2014/main" id="{456D0FA2-A265-834E-B245-E7A17C4E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4.8</a:t>
            </a:r>
          </a:p>
        </p:txBody>
      </p:sp>
      <p:pic>
        <p:nvPicPr>
          <p:cNvPr id="86018" name="Picture 12">
            <a:extLst>
              <a:ext uri="{FF2B5EF4-FFF2-40B4-BE49-F238E27FC236}">
                <a16:creationId xmlns:a16="http://schemas.microsoft.com/office/drawing/2014/main" id="{D528D595-96CB-FC4E-B6BB-237B8F6C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7"/>
          <a:stretch>
            <a:fillRect/>
          </a:stretch>
        </p:blipFill>
        <p:spPr bwMode="auto">
          <a:xfrm>
            <a:off x="309563" y="1455738"/>
            <a:ext cx="85248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Box 3">
            <a:extLst>
              <a:ext uri="{FF2B5EF4-FFF2-40B4-BE49-F238E27FC236}">
                <a16:creationId xmlns:a16="http://schemas.microsoft.com/office/drawing/2014/main" id="{3235C58E-CD3B-B840-B01F-D6811D06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Examples of other modified dihybrid ratios (2 gene traits)</a:t>
            </a:r>
          </a:p>
        </p:txBody>
      </p:sp>
      <p:sp>
        <p:nvSpPr>
          <p:cNvPr id="86020" name="TextBox 1">
            <a:extLst>
              <a:ext uri="{FF2B5EF4-FFF2-40B4-BE49-F238E27FC236}">
                <a16:creationId xmlns:a16="http://schemas.microsoft.com/office/drawing/2014/main" id="{E572C9EE-88E8-5845-B4A7-DF9C3D70A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Try coming up with “molecular explanations” for some of these modified </a:t>
            </a:r>
            <a:r>
              <a:rPr lang="en-US" altLang="en-US" sz="2000" dirty="0" err="1">
                <a:latin typeface="Arial" panose="020B0604020202020204" pitchFamily="34" charset="0"/>
              </a:rPr>
              <a:t>dyhibrid</a:t>
            </a:r>
            <a:r>
              <a:rPr lang="en-US" altLang="en-US" sz="2000" dirty="0">
                <a:latin typeface="Arial" panose="020B0604020202020204" pitchFamily="34" charset="0"/>
              </a:rPr>
              <a:t> ratios!  (Make a dihybrid </a:t>
            </a:r>
            <a:r>
              <a:rPr lang="en-US" altLang="en-US" sz="2000" dirty="0" err="1">
                <a:latin typeface="Arial" panose="020B0604020202020204" pitchFamily="34" charset="0"/>
              </a:rPr>
              <a:t>Punnet</a:t>
            </a:r>
            <a:r>
              <a:rPr lang="en-US" altLang="en-US" sz="2000" dirty="0">
                <a:latin typeface="Arial" panose="020B0604020202020204" pitchFamily="34" charset="0"/>
              </a:rPr>
              <a:t> square)</a:t>
            </a:r>
          </a:p>
        </p:txBody>
      </p:sp>
    </p:spTree>
    <p:extLst>
      <p:ext uri="{BB962C8B-B14F-4D97-AF65-F5344CB8AC3E}">
        <p14:creationId xmlns:p14="http://schemas.microsoft.com/office/powerpoint/2010/main" val="3498059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651A68A8-61C1-F14A-AD01-F905107A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E5BFACB4-E753-654F-AFF9-F7AD9568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might you notice a trait controlled by 3 interacting genes?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934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32972BF-97C6-CC4C-A9F5-FF2F29D5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Onward</a:t>
            </a:r>
            <a:r>
              <a:rPr lang="is-IS" altLang="en-US"/>
              <a:t>….</a:t>
            </a:r>
            <a:endParaRPr lang="en-US" alt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C31427A4-3B77-7E47-9876-0F22FAB8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altLang="en-US" dirty="0"/>
              <a:t>There is a class of traits controlled by multiple genes, but which differ in the mechanism by which they control a trait. </a:t>
            </a:r>
          </a:p>
          <a:p>
            <a:pPr lvl="1"/>
            <a:r>
              <a:rPr lang="is-IS" altLang="en-US" dirty="0"/>
              <a:t>The traits are called </a:t>
            </a:r>
            <a:r>
              <a:rPr lang="is-IS" altLang="en-US" b="1" i="1" dirty="0"/>
              <a:t>quantitative</a:t>
            </a:r>
            <a:r>
              <a:rPr lang="is-IS" altLang="en-US" dirty="0"/>
              <a:t> traits.</a:t>
            </a:r>
          </a:p>
          <a:p>
            <a:pPr lvl="1"/>
            <a:endParaRPr lang="is-IS" altLang="en-US" dirty="0"/>
          </a:p>
          <a:p>
            <a:pPr lvl="1"/>
            <a:endParaRPr lang="is-IS" altLang="en-US" dirty="0"/>
          </a:p>
          <a:p>
            <a:pPr marL="457200" lvl="1" indent="0">
              <a:buNone/>
            </a:pPr>
            <a:r>
              <a:rPr lang="is-IS" altLang="en-US" dirty="0"/>
              <a:t>Chapter 23 of your text deals with quantitative traits and has a lot of info on how to recognize/analyze traits with lots of variation.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8503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6691CDE-70EF-754C-9543-D4EBE9EB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457200"/>
            <a:ext cx="6515100" cy="949325"/>
          </a:xfrm>
        </p:spPr>
        <p:txBody>
          <a:bodyPr/>
          <a:lstStyle/>
          <a:p>
            <a:r>
              <a:rPr lang="en-US" altLang="en-US" sz="2800"/>
              <a:t>….</a:t>
            </a:r>
            <a:r>
              <a:rPr lang="en-US" altLang="en-US" sz="2800" b="1"/>
              <a:t>Quantitative traits</a:t>
            </a:r>
            <a:br>
              <a:rPr lang="en-US" altLang="en-US" sz="2800"/>
            </a:br>
            <a:r>
              <a:rPr lang="en-US" altLang="en-US" sz="2800"/>
              <a:t>(Chapter 23  , pages 604-609)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21244853-A298-504C-95A4-3E2DED6F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Thus far we have studied traits which show clearly contrasting forms or </a:t>
            </a:r>
            <a:r>
              <a:rPr lang="en-US" altLang="en-US" b="1"/>
              <a:t>discontinuous traits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Tall pea plants vs. dwarf pea plants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Black, yellow, or chocolate labs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Blood type A,B,O, AB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		All are the result of expression of specific allele combinations and specific mechanisms of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140422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8EBB2549-6E5B-3B4C-8305-32F2EED9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traits like…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FAC3D6D2-4184-D541-B4CB-A85EF36C2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Height?</a:t>
            </a:r>
          </a:p>
          <a:p>
            <a:r>
              <a:rPr lang="en-US" altLang="en-US"/>
              <a:t>Intelligence?</a:t>
            </a:r>
          </a:p>
          <a:p>
            <a:r>
              <a:rPr lang="en-US" altLang="en-US"/>
              <a:t>Skin color?</a:t>
            </a:r>
          </a:p>
        </p:txBody>
      </p:sp>
    </p:spTree>
    <p:extLst>
      <p:ext uri="{BB962C8B-B14F-4D97-AF65-F5344CB8AC3E}">
        <p14:creationId xmlns:p14="http://schemas.microsoft.com/office/powerpoint/2010/main" val="472073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28012C7-0000-504F-B25B-8ACC98F3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52409AB7-BD2A-404A-8189-A66D90B3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altLang="en-US" dirty="0"/>
              <a:t>These traits show a wide variation of forms or </a:t>
            </a:r>
            <a:r>
              <a:rPr lang="en-US" altLang="en-US" b="1" dirty="0"/>
              <a:t>continuous variation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Most humans---~4 ft. 10 inches—6 ft. 8 inches</a:t>
            </a:r>
          </a:p>
          <a:p>
            <a:pPr lvl="1"/>
            <a:r>
              <a:rPr lang="en-US" altLang="en-US" dirty="0"/>
              <a:t>Skin color in offspring of the same parents with different skin color varies considerably. </a:t>
            </a:r>
            <a:r>
              <a:rPr lang="en-US" altLang="en-US" dirty="0">
                <a:hlinkClick r:id="rId2"/>
              </a:rPr>
              <a:t>https://www.cnn.com/2017/01/24/health/biracial-twins-illinois-trnd/index.html</a:t>
            </a:r>
            <a:endParaRPr lang="en-US" altLang="en-US" dirty="0"/>
          </a:p>
          <a:p>
            <a:pPr lvl="1"/>
            <a:r>
              <a:rPr lang="en-US" altLang="en-US" dirty="0"/>
              <a:t>Red grain color (text example) varies from deep red to white.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73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956CDA61-E466-7A4C-A906-F9FA7816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8C6A24D8-1C3D-474E-95EB-D99AC39E5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we attribute these traits to specific genes?</a:t>
            </a:r>
          </a:p>
          <a:p>
            <a:endParaRPr lang="en-US" altLang="en-US"/>
          </a:p>
          <a:p>
            <a:r>
              <a:rPr lang="en-US" altLang="en-US"/>
              <a:t>Can we assume that Mendelian rules apply?</a:t>
            </a:r>
          </a:p>
        </p:txBody>
      </p:sp>
    </p:spTree>
    <p:extLst>
      <p:ext uri="{BB962C8B-B14F-4D97-AF65-F5344CB8AC3E}">
        <p14:creationId xmlns:p14="http://schemas.microsoft.com/office/powerpoint/2010/main" val="362218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A9AE116-D55B-8A41-AAE3-C0514B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5DC5AED8-8E9E-E64B-8083-8D98360FC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Yes and yes---but these are examples of </a:t>
            </a:r>
            <a:r>
              <a:rPr lang="en-US" altLang="en-US" b="1" dirty="0"/>
              <a:t>quantitative traits.</a:t>
            </a:r>
          </a:p>
          <a:p>
            <a:endParaRPr lang="en-US" altLang="en-US" b="1" dirty="0"/>
          </a:p>
          <a:p>
            <a:pPr lvl="1"/>
            <a:r>
              <a:rPr lang="en-US" altLang="en-US" dirty="0"/>
              <a:t>Quantitative traits are controlled by several genes (and most of the time, also, environmental factors).  Each gene involved contributes a </a:t>
            </a:r>
            <a:r>
              <a:rPr lang="en-US" altLang="en-US" u="sng" dirty="0"/>
              <a:t>specific increment</a:t>
            </a:r>
            <a:r>
              <a:rPr lang="en-US" altLang="en-US" dirty="0"/>
              <a:t> of the same type to the phenotype.  (so many inches,  a degree of shade of color).</a:t>
            </a:r>
          </a:p>
        </p:txBody>
      </p:sp>
    </p:spTree>
    <p:extLst>
      <p:ext uri="{BB962C8B-B14F-4D97-AF65-F5344CB8AC3E}">
        <p14:creationId xmlns:p14="http://schemas.microsoft.com/office/powerpoint/2010/main" val="327770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BB0161A-C618-F54A-8F71-BF046C80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F39DC204-F60A-4944-B560-67A88664C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each gene 2 types of alleles exist.</a:t>
            </a:r>
          </a:p>
          <a:p>
            <a:pPr lvl="1"/>
            <a:r>
              <a:rPr lang="en-US" altLang="en-US"/>
              <a:t>Additive (</a:t>
            </a:r>
            <a:r>
              <a:rPr lang="en-US" altLang="en-US" u="sng"/>
              <a:t>add</a:t>
            </a:r>
            <a:r>
              <a:rPr lang="en-US" altLang="en-US"/>
              <a:t> a specific measurable increment to the phenotype)</a:t>
            </a:r>
          </a:p>
          <a:p>
            <a:pPr lvl="1"/>
            <a:r>
              <a:rPr lang="en-US" altLang="en-US"/>
              <a:t>Non-additive (add </a:t>
            </a:r>
            <a:r>
              <a:rPr lang="en-US" altLang="en-US" u="sng"/>
              <a:t>nothing</a:t>
            </a:r>
            <a:r>
              <a:rPr lang="en-US" altLang="en-US"/>
              <a:t> to the phenotype)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Example---Genotype </a:t>
            </a:r>
            <a:r>
              <a:rPr lang="en-US" altLang="en-US">
                <a:solidFill>
                  <a:srgbClr val="FF0000"/>
                </a:solidFill>
              </a:rPr>
              <a:t>AA</a:t>
            </a:r>
            <a:r>
              <a:rPr lang="en-US" altLang="en-US"/>
              <a:t>bb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cdd (3 additive alleles)</a:t>
            </a:r>
          </a:p>
        </p:txBody>
      </p:sp>
    </p:spTree>
    <p:extLst>
      <p:ext uri="{BB962C8B-B14F-4D97-AF65-F5344CB8AC3E}">
        <p14:creationId xmlns:p14="http://schemas.microsoft.com/office/powerpoint/2010/main" val="7565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CABCFE7F-3951-F14E-9A97-BA83E182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What ratio of phenotypes would you expect from a cross of 2  wild-type heterozygotes?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5B0B9-6243-6E47-B596-77B668F1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altLang="en-US"/>
              <a:t>Red pigment (R gene)</a:t>
            </a:r>
          </a:p>
          <a:p>
            <a:r>
              <a:rPr lang="en-US" altLang="en-US"/>
              <a:t>Brown pigment (B gene)</a:t>
            </a:r>
          </a:p>
          <a:p>
            <a:pPr lvl="1"/>
            <a:r>
              <a:rPr lang="en-US" altLang="en-US"/>
              <a:t>Assume a recessive genotype results in no pigment.</a:t>
            </a:r>
          </a:p>
          <a:p>
            <a:pPr lvl="1"/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RrBb X RrBb			16 box punnett square				?</a:t>
            </a:r>
          </a:p>
          <a:p>
            <a:pPr lvl="1"/>
            <a:endParaRPr lang="en-US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2560B5-3A82-A34E-8338-B27916C66436}"/>
              </a:ext>
            </a:extLst>
          </p:cNvPr>
          <p:cNvCxnSpPr/>
          <p:nvPr/>
        </p:nvCxnSpPr>
        <p:spPr>
          <a:xfrm>
            <a:off x="3048000" y="4419600"/>
            <a:ext cx="1752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8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888CB17D-13A9-DF46-989D-3CD18CE9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EE63EC21-3C11-5C49-9A65-7AC8E1BB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7696200" cy="5410200"/>
          </a:xfrm>
        </p:spPr>
        <p:txBody>
          <a:bodyPr/>
          <a:lstStyle/>
          <a:p>
            <a:r>
              <a:rPr lang="en-US" altLang="en-US"/>
              <a:t>In our previous examples of 2-gene traits, the trait was the result of 2-genes, but those genes encoded 2 uniquely functioning proteins. </a:t>
            </a:r>
          </a:p>
          <a:p>
            <a:r>
              <a:rPr lang="en-US" altLang="en-US"/>
              <a:t>For example—ABO blood type:</a:t>
            </a:r>
          </a:p>
          <a:p>
            <a:pPr lvl="1"/>
            <a:r>
              <a:rPr lang="en-US" altLang="en-US"/>
              <a:t>I-gene encodes a protein that controls whether A or B antigen is produced. </a:t>
            </a:r>
          </a:p>
          <a:p>
            <a:pPr lvl="1"/>
            <a:r>
              <a:rPr lang="en-US" altLang="en-US"/>
              <a:t>Fut 1 gene encodes the h substance (protein for A or B antigen to be attached)</a:t>
            </a:r>
          </a:p>
          <a:p>
            <a:pPr lvl="1"/>
            <a:r>
              <a:rPr lang="en-US" altLang="en-US"/>
              <a:t> TOGETHER---the proteins create the blood type phenotype</a:t>
            </a:r>
          </a:p>
        </p:txBody>
      </p:sp>
    </p:spTree>
    <p:extLst>
      <p:ext uri="{BB962C8B-B14F-4D97-AF65-F5344CB8AC3E}">
        <p14:creationId xmlns:p14="http://schemas.microsoft.com/office/powerpoint/2010/main" val="125054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91192D4-1A62-0D46-8466-DFEF675B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“Redness” in grain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86887573-431C-FB4B-AE4A-054436085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Let’s try an example---using 2 genes, but the 2 genes encode similarly functioning proteins.</a:t>
            </a:r>
          </a:p>
          <a:p>
            <a:endParaRPr lang="en-US" altLang="en-US"/>
          </a:p>
          <a:p>
            <a:r>
              <a:rPr lang="en-US" altLang="en-US"/>
              <a:t>In our example the proteins add a degree of red pigmentation to wheat.</a:t>
            </a:r>
          </a:p>
          <a:p>
            <a:r>
              <a:rPr lang="en-US" altLang="en-US"/>
              <a:t>We assume independent assortment of the 2 genes during meiosis.</a:t>
            </a:r>
          </a:p>
        </p:txBody>
      </p:sp>
    </p:spTree>
    <p:extLst>
      <p:ext uri="{BB962C8B-B14F-4D97-AF65-F5344CB8AC3E}">
        <p14:creationId xmlns:p14="http://schemas.microsoft.com/office/powerpoint/2010/main" val="107345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0D9CE5B-1231-9C46-B200-2895E7F0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7BDFE957-6FD4-2243-A906-ADE31627E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C49FF66C-88C7-DC4F-A47B-E4B0321C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45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">
            <a:extLst>
              <a:ext uri="{FF2B5EF4-FFF2-40B4-BE49-F238E27FC236}">
                <a16:creationId xmlns:a16="http://schemas.microsoft.com/office/drawing/2014/main" id="{1F42B725-2390-594E-8F34-5070403F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3" y="386586"/>
            <a:ext cx="76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 err="1"/>
              <a:t>AaBb</a:t>
            </a:r>
            <a:r>
              <a:rPr lang="en-US" altLang="en-US" sz="3200" dirty="0"/>
              <a:t>  X </a:t>
            </a:r>
            <a:r>
              <a:rPr lang="en-US" altLang="en-US" sz="3200" dirty="0" err="1"/>
              <a:t>AaBb</a:t>
            </a:r>
            <a:r>
              <a:rPr lang="en-US" altLang="en-US" sz="3200" dirty="0"/>
              <a:t>—fill in the Punnett square and note the frequency of specific genotypes and how many additive alleles they would have</a:t>
            </a:r>
          </a:p>
        </p:txBody>
      </p:sp>
    </p:spTree>
    <p:extLst>
      <p:ext uri="{BB962C8B-B14F-4D97-AF65-F5344CB8AC3E}">
        <p14:creationId xmlns:p14="http://schemas.microsoft.com/office/powerpoint/2010/main" val="3063334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0">
            <a:extLst>
              <a:ext uri="{FF2B5EF4-FFF2-40B4-BE49-F238E27FC236}">
                <a16:creationId xmlns:a16="http://schemas.microsoft.com/office/drawing/2014/main" id="{85082513-99F0-C446-BF00-77D133DE5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25.2</a:t>
            </a:r>
          </a:p>
        </p:txBody>
      </p:sp>
      <p:pic>
        <p:nvPicPr>
          <p:cNvPr id="34818" name="Picture 11">
            <a:extLst>
              <a:ext uri="{FF2B5EF4-FFF2-40B4-BE49-F238E27FC236}">
                <a16:creationId xmlns:a16="http://schemas.microsoft.com/office/drawing/2014/main" id="{541BFAB5-E88A-954F-B689-191EFBB5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"/>
          <a:stretch>
            <a:fillRect/>
          </a:stretch>
        </p:blipFill>
        <p:spPr bwMode="auto">
          <a:xfrm>
            <a:off x="2660650" y="339725"/>
            <a:ext cx="3822700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3">
            <a:extLst>
              <a:ext uri="{FF2B5EF4-FFF2-40B4-BE49-F238E27FC236}">
                <a16:creationId xmlns:a16="http://schemas.microsoft.com/office/drawing/2014/main" id="{B454F0ED-3706-6F48-AACA-50A7E7D39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2209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Consider a trait controlled by 2 genes---Quantitative trait.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How many different genotypes---count the additive alleles.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Max= 4 additive alleles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Min =0 additive alleles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3,2,1 additive alleles possible.</a:t>
            </a:r>
          </a:p>
        </p:txBody>
      </p:sp>
      <p:sp>
        <p:nvSpPr>
          <p:cNvPr id="34820" name="TextBox 1">
            <a:extLst>
              <a:ext uri="{FF2B5EF4-FFF2-40B4-BE49-F238E27FC236}">
                <a16:creationId xmlns:a16="http://schemas.microsoft.com/office/drawing/2014/main" id="{FF88FFC8-1316-EE48-9591-CFBB0B2A4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906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What does this intermediate form remind you of ?</a:t>
            </a:r>
          </a:p>
        </p:txBody>
      </p:sp>
      <p:sp>
        <p:nvSpPr>
          <p:cNvPr id="34821" name="TextBox 2">
            <a:extLst>
              <a:ext uri="{FF2B5EF4-FFF2-40B4-BE49-F238E27FC236}">
                <a16:creationId xmlns:a16="http://schemas.microsoft.com/office/drawing/2014/main" id="{9E123C9B-90B6-7645-9DC2-F9BD896A6E7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43587" y="3729038"/>
            <a:ext cx="3476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Here we see several “intermediate” forms of red.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23B3E5-0EA4-8C4E-80FD-3592F9BC7B8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05600" y="3581400"/>
            <a:ext cx="457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3E9A7321-036F-CF4D-B6BC-EA3A44484359}"/>
              </a:ext>
            </a:extLst>
          </p:cNvPr>
          <p:cNvSpPr/>
          <p:nvPr/>
        </p:nvSpPr>
        <p:spPr>
          <a:xfrm>
            <a:off x="6178550" y="2514600"/>
            <a:ext cx="192088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88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0">
            <a:extLst>
              <a:ext uri="{FF2B5EF4-FFF2-40B4-BE49-F238E27FC236}">
                <a16:creationId xmlns:a16="http://schemas.microsoft.com/office/drawing/2014/main" id="{1DDD5A01-16BE-C84E-8B26-EAF37B64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25.3</a:t>
            </a:r>
          </a:p>
        </p:txBody>
      </p:sp>
      <p:pic>
        <p:nvPicPr>
          <p:cNvPr id="36866" name="Picture 11">
            <a:extLst>
              <a:ext uri="{FF2B5EF4-FFF2-40B4-BE49-F238E27FC236}">
                <a16:creationId xmlns:a16="http://schemas.microsoft.com/office/drawing/2014/main" id="{27A47710-61EF-4E47-B4CA-A57EA1AF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"/>
          <a:stretch>
            <a:fillRect/>
          </a:stretch>
        </p:blipFill>
        <p:spPr bwMode="auto">
          <a:xfrm>
            <a:off x="2928938" y="339725"/>
            <a:ext cx="3286125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>
            <a:extLst>
              <a:ext uri="{FF2B5EF4-FFF2-40B4-BE49-F238E27FC236}">
                <a16:creationId xmlns:a16="http://schemas.microsoft.com/office/drawing/2014/main" id="{9FA2BDC9-BDAD-EE42-8D48-A67D17D28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981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number of intermediate forms in a quantitative trait increases with the number of genes involved! </a:t>
            </a:r>
          </a:p>
        </p:txBody>
      </p:sp>
      <p:sp>
        <p:nvSpPr>
          <p:cNvPr id="36868" name="TextBox 2">
            <a:extLst>
              <a:ext uri="{FF2B5EF4-FFF2-40B4-BE49-F238E27FC236}">
                <a16:creationId xmlns:a16="http://schemas.microsoft.com/office/drawing/2014/main" id="{86116D50-2AA8-094A-B4C1-48AFB200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657600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Counting the number of intermediate forms, we see that we get 2n+1 versions of the trait, where n is the number of genes involved.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388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0AD3E07-1775-2A4C-838D-D840CEB5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FC6E87EA-62C3-D341-923C-D6354EC87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Clarification:</a:t>
            </a:r>
          </a:p>
          <a:p>
            <a:pPr lvl="1"/>
            <a:r>
              <a:rPr lang="en-US" altLang="en-US" dirty="0"/>
              <a:t>For quantitative traits we think of the extreme variations---such as deep red wheat and pure white wheat, and intermediate forms. </a:t>
            </a:r>
          </a:p>
          <a:p>
            <a:pPr lvl="1"/>
            <a:r>
              <a:rPr lang="en-US" altLang="en-US" dirty="0"/>
              <a:t>For a n=2 gene trait there are </a:t>
            </a:r>
            <a:r>
              <a:rPr lang="en-US" altLang="en-US" b="1" dirty="0"/>
              <a:t>2n-1=3 intermediate forms. </a:t>
            </a:r>
          </a:p>
          <a:p>
            <a:pPr lvl="1"/>
            <a:r>
              <a:rPr lang="en-US" altLang="en-US" dirty="0"/>
              <a:t>For a n=2-gene trait, there are </a:t>
            </a:r>
            <a:r>
              <a:rPr lang="en-US" altLang="en-US" b="1" dirty="0"/>
              <a:t>2n+1=5 total versions of the trait.</a:t>
            </a:r>
          </a:p>
        </p:txBody>
      </p:sp>
    </p:spTree>
    <p:extLst>
      <p:ext uri="{BB962C8B-B14F-4D97-AF65-F5344CB8AC3E}">
        <p14:creationId xmlns:p14="http://schemas.microsoft.com/office/powerpoint/2010/main" val="1512399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9C180DC6-B151-A845-9048-BB7CD9A0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38" name="Picture 11">
            <a:extLst>
              <a:ext uri="{FF2B5EF4-FFF2-40B4-BE49-F238E27FC236}">
                <a16:creationId xmlns:a16="http://schemas.microsoft.com/office/drawing/2014/main" id="{BEE075D5-4A2A-004E-86DA-68A054862C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96" r="-127296"/>
          <a:stretch>
            <a:fillRect/>
          </a:stretch>
        </p:blipFill>
        <p:spPr/>
      </p:pic>
      <p:sp>
        <p:nvSpPr>
          <p:cNvPr id="39939" name="TextBox 4">
            <a:extLst>
              <a:ext uri="{FF2B5EF4-FFF2-40B4-BE49-F238E27FC236}">
                <a16:creationId xmlns:a16="http://schemas.microsoft.com/office/drawing/2014/main" id="{BF1D108C-1914-1941-A9D8-B03AC08DB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 intermediate/5 total</a:t>
            </a:r>
          </a:p>
        </p:txBody>
      </p:sp>
      <p:sp>
        <p:nvSpPr>
          <p:cNvPr id="39940" name="TextBox 5">
            <a:extLst>
              <a:ext uri="{FF2B5EF4-FFF2-40B4-BE49-F238E27FC236}">
                <a16:creationId xmlns:a16="http://schemas.microsoft.com/office/drawing/2014/main" id="{DEC32AE4-022D-CA46-A663-93E185BA0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7338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 intermediate/7 total</a:t>
            </a:r>
          </a:p>
        </p:txBody>
      </p:sp>
      <p:sp>
        <p:nvSpPr>
          <p:cNvPr id="39941" name="TextBox 6">
            <a:extLst>
              <a:ext uri="{FF2B5EF4-FFF2-40B4-BE49-F238E27FC236}">
                <a16:creationId xmlns:a16="http://schemas.microsoft.com/office/drawing/2014/main" id="{C1C65E6A-25A0-FF4F-A8A0-3801D55F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5720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 intermediate/9 total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D651C506-BDCE-BA45-873D-CBCCBF4EF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3340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9 intermediate/11 total</a:t>
            </a:r>
          </a:p>
        </p:txBody>
      </p:sp>
    </p:spTree>
    <p:extLst>
      <p:ext uri="{BB962C8B-B14F-4D97-AF65-F5344CB8AC3E}">
        <p14:creationId xmlns:p14="http://schemas.microsoft.com/office/powerpoint/2010/main" val="412730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4E92A6A-4137-2745-8E00-3C784D92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Dihybrid ratio!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CD29E74-1B63-0F4F-8EC9-13E9A7EFB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9 R__B__	brick red (wild type)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3 R__bb	bright red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3 rr B__	brown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1 rrbb	white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9:3:3:1</a:t>
            </a:r>
          </a:p>
        </p:txBody>
      </p:sp>
    </p:spTree>
    <p:extLst>
      <p:ext uri="{BB962C8B-B14F-4D97-AF65-F5344CB8AC3E}">
        <p14:creationId xmlns:p14="http://schemas.microsoft.com/office/powerpoint/2010/main" val="329591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6D0018E-1061-1446-8D2A-F8E7AA8F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 trait controlled by 2 genes– what might give it away?...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818A3BE4-93A1-4A4B-8AD1-850689FC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More than 2 variations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 dihybrid ratio or (modified dihybrid ratio---see next example) in a cross involving one trait, indicates </a:t>
            </a:r>
            <a:r>
              <a:rPr lang="en-US" altLang="en-US" u="sng"/>
              <a:t>2 genes control the trait.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59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A02C601-7730-984E-B544-BF42D846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2-gene trait</a:t>
            </a:r>
            <a:br>
              <a:rPr lang="en-US" altLang="en-US"/>
            </a:br>
            <a:r>
              <a:rPr lang="en-US" altLang="en-US"/>
              <a:t>Labrador retriever color…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265793AF-F9C7-D441-A95B-964E5FF2F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r>
              <a:rPr lang="en-US" altLang="en-US"/>
              <a:t>Pure breeding black and pure breeding yellow mate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Black labs (from different black and yellow parents)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Theoretical  ratio: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9 black: 3 brown(chocolate) :4 yellow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(ratio is in 16ths)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BB1991-8154-6F46-B500-85BF42FDD71E}"/>
              </a:ext>
            </a:extLst>
          </p:cNvPr>
          <p:cNvCxnSpPr/>
          <p:nvPr/>
        </p:nvCxnSpPr>
        <p:spPr>
          <a:xfrm rot="5400000">
            <a:off x="4228307" y="3009106"/>
            <a:ext cx="5334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508F72-18C7-444D-A334-C10E546474A4}"/>
              </a:ext>
            </a:extLst>
          </p:cNvPr>
          <p:cNvCxnSpPr/>
          <p:nvPr/>
        </p:nvCxnSpPr>
        <p:spPr>
          <a:xfrm rot="5400000">
            <a:off x="4226719" y="4533106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2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80CA4B9A-C9C4-6B4C-84E1-96B22764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370" name="Content Placeholder 3">
            <a:extLst>
              <a:ext uri="{FF2B5EF4-FFF2-40B4-BE49-F238E27FC236}">
                <a16:creationId xmlns:a16="http://schemas.microsoft.com/office/drawing/2014/main" id="{75F5101A-6B30-1F45-AC34-AE32A83871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5" r="-9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17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835603E4-1D72-E74F-997C-3FCBB63B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Explanation?...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58197247-008C-5F47-9506-3DFFCD88B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Looks very similar to dihybrid ratio---</a:t>
            </a:r>
            <a:r>
              <a:rPr lang="en-US" altLang="en-US">
                <a:solidFill>
                  <a:srgbClr val="FF0000"/>
                </a:solidFill>
              </a:rPr>
              <a:t>modified dihybrid ratio.</a:t>
            </a:r>
          </a:p>
          <a:p>
            <a:endParaRPr lang="en-US" altLang="en-US"/>
          </a:p>
          <a:p>
            <a:pPr lvl="1"/>
            <a:r>
              <a:rPr lang="en-US" altLang="en-US"/>
              <a:t>9:3:4 =9:3</a:t>
            </a:r>
            <a:r>
              <a:rPr lang="en-US" altLang="en-US">
                <a:sym typeface="Wingdings" pitchFamily="2" charset="2"/>
              </a:rPr>
              <a:t>:(3 +1)</a:t>
            </a:r>
          </a:p>
          <a:p>
            <a:pPr lvl="1"/>
            <a:endParaRPr lang="en-US" altLang="en-US">
              <a:sym typeface="Wingdings" pitchFamily="2" charset="2"/>
            </a:endParaRPr>
          </a:p>
          <a:p>
            <a:pPr lvl="2"/>
            <a:r>
              <a:rPr lang="en-US" altLang="en-US">
                <a:sym typeface="Wingdings" pitchFamily="2" charset="2"/>
              </a:rPr>
              <a:t>Coat color controlled by 2 genes. (A and B)</a:t>
            </a:r>
          </a:p>
          <a:p>
            <a:pPr lvl="2"/>
            <a:r>
              <a:rPr lang="en-US" altLang="en-US">
                <a:sym typeface="Wingdings" pitchFamily="2" charset="2"/>
              </a:rPr>
              <a:t>a recessive genotype for one of the genes masks the expression of the other gene.</a:t>
            </a:r>
          </a:p>
        </p:txBody>
      </p:sp>
    </p:spTree>
    <p:extLst>
      <p:ext uri="{BB962C8B-B14F-4D97-AF65-F5344CB8AC3E}">
        <p14:creationId xmlns:p14="http://schemas.microsoft.com/office/powerpoint/2010/main" val="271993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87FC8DF9-D763-7544-9783-4593FE6E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AaBb X AaBb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6E62D3DD-2AC0-0A41-8761-CEB5B26D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A_B_ =black</a:t>
            </a:r>
          </a:p>
          <a:p>
            <a:r>
              <a:rPr lang="en-US" altLang="en-US"/>
              <a:t>A_bb = brown</a:t>
            </a:r>
          </a:p>
          <a:p>
            <a:r>
              <a:rPr lang="en-US" altLang="en-US"/>
              <a:t>aaB_ =yellow</a:t>
            </a:r>
          </a:p>
          <a:p>
            <a:r>
              <a:rPr lang="en-US" altLang="en-US"/>
              <a:t>aabb= yellow</a:t>
            </a:r>
          </a:p>
        </p:txBody>
      </p:sp>
      <p:pic>
        <p:nvPicPr>
          <p:cNvPr id="61443" name="Picture 1">
            <a:extLst>
              <a:ext uri="{FF2B5EF4-FFF2-40B4-BE49-F238E27FC236}">
                <a16:creationId xmlns:a16="http://schemas.microsoft.com/office/drawing/2014/main" id="{39DC001D-B95A-FD44-8747-7B6B06A8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590800"/>
            <a:ext cx="44862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15fall2019" id="{4730676C-6FA9-C345-BECF-E89A4A5E5E2B}" vid="{9F4E1826-619B-C14D-B240-255328F1E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1462</Words>
  <Application>Microsoft Macintosh PowerPoint</Application>
  <PresentationFormat>On-screen Show (4:3)</PresentationFormat>
  <Paragraphs>225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Lecture 20 October 18, 2019</vt:lpstr>
      <vt:lpstr>Where were we?....</vt:lpstr>
      <vt:lpstr>What ratio of phenotypes would you expect from a cross of 2  wild-type heterozygotes?</vt:lpstr>
      <vt:lpstr>Dihybrid ratio!</vt:lpstr>
      <vt:lpstr>1 trait controlled by 2 genes– what might give it away?...</vt:lpstr>
      <vt:lpstr>Another 2-gene trait Labrador retriever color…</vt:lpstr>
      <vt:lpstr>PowerPoint Presentation</vt:lpstr>
      <vt:lpstr>Explanation?...</vt:lpstr>
      <vt:lpstr>AaBb X AaBb</vt:lpstr>
      <vt:lpstr>Molecular mechanism?</vt:lpstr>
      <vt:lpstr>PowerPoint Presentation</vt:lpstr>
      <vt:lpstr>Dominant epistasis…</vt:lpstr>
      <vt:lpstr>Prediction?</vt:lpstr>
      <vt:lpstr>Prediction?</vt:lpstr>
      <vt:lpstr>PowerPoint Presentation</vt:lpstr>
      <vt:lpstr>Another example of a 2-gene trait</vt:lpstr>
      <vt:lpstr>Experiment..</vt:lpstr>
      <vt:lpstr>Explanation?</vt:lpstr>
      <vt:lpstr>PowerPoint Presentation</vt:lpstr>
      <vt:lpstr>PowerPoint Presentation</vt:lpstr>
      <vt:lpstr>PowerPoint Presentation</vt:lpstr>
      <vt:lpstr>PowerPoint Presentation</vt:lpstr>
      <vt:lpstr>Onward….</vt:lpstr>
      <vt:lpstr>….Quantitative traits (Chapter 23  , pages 604-609)</vt:lpstr>
      <vt:lpstr>What about traits like…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“Redness” in grain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October 7,2019</dc:title>
  <dc:subject/>
  <dc:creator>Super, Heidi</dc:creator>
  <cp:keywords/>
  <dc:description/>
  <cp:lastModifiedBy>Super, Heidi</cp:lastModifiedBy>
  <cp:revision>28</cp:revision>
  <cp:lastPrinted>2019-10-11T13:27:27Z</cp:lastPrinted>
  <dcterms:created xsi:type="dcterms:W3CDTF">2019-10-07T18:23:51Z</dcterms:created>
  <dcterms:modified xsi:type="dcterms:W3CDTF">2019-10-22T22:15:11Z</dcterms:modified>
  <cp:category/>
</cp:coreProperties>
</file>